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700" r:id="rId2"/>
  </p:sldMasterIdLst>
  <p:notesMasterIdLst>
    <p:notesMasterId r:id="rId10"/>
  </p:notesMasterIdLst>
  <p:sldIdLst>
    <p:sldId id="309" r:id="rId3"/>
    <p:sldId id="331" r:id="rId4"/>
    <p:sldId id="328" r:id="rId5"/>
    <p:sldId id="329" r:id="rId6"/>
    <p:sldId id="274" r:id="rId7"/>
    <p:sldId id="330" r:id="rId8"/>
    <p:sldId id="318" r:id="rId9"/>
  </p:sldIdLst>
  <p:sldSz cx="12192000" cy="6858000"/>
  <p:notesSz cx="7315200" cy="96012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D2492A"/>
    <a:srgbClr val="92A2BD"/>
    <a:srgbClr val="21314D"/>
    <a:srgbClr val="F08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8" autoAdjust="0"/>
    <p:restoredTop sz="79767" autoAdjust="0"/>
  </p:normalViewPr>
  <p:slideViewPr>
    <p:cSldViewPr snapToGrid="0">
      <p:cViewPr varScale="1">
        <p:scale>
          <a:sx n="73" d="100"/>
          <a:sy n="73" d="100"/>
        </p:scale>
        <p:origin x="11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6D7665F-3968-4937-A986-BBDDE9E03D3E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F91131B-7C8C-4042-B539-26A18041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63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1131B-7C8C-4042-B539-26A18041F9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91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Engulfment Fatality – </a:t>
            </a:r>
          </a:p>
          <a:p>
            <a:pPr lvl="0"/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Administrative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Procedures and performing inspections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Controlling all associated hazards can be achieved by any of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methods.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Administrative –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</a:t>
            </a:r>
          </a:p>
          <a:p>
            <a:pPr lvl="0"/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Engineering –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Barricading, but not eliminating</a:t>
            </a:r>
          </a:p>
          <a:p>
            <a:pPr lvl="0"/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Engineering –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bulldozing,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Elimination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vertical heights.</a:t>
            </a:r>
          </a:p>
          <a:p>
            <a:pPr lvl="0"/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Administrative –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Notification/training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1131B-7C8C-4042-B539-26A18041F9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18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9115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62" y="433387"/>
            <a:ext cx="10143865" cy="10810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16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163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2948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2949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B667-8AC9-47FC-885F-FC758877BE5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80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84" y="392421"/>
            <a:ext cx="10515600" cy="12180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B667-8AC9-47FC-885F-FC758877BE5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4412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B667-8AC9-47FC-885F-FC758877BE5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637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599" y="722313"/>
            <a:ext cx="6391701" cy="4750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B667-8AC9-47FC-885F-FC758877BE5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>
                <a:solidFill>
                  <a:srgbClr val="5E759C"/>
                </a:solidFill>
              </a:rPr>
              <a:pPr/>
              <a:t>‹#›</a:t>
            </a:fld>
            <a:endParaRPr lang="en-US">
              <a:solidFill>
                <a:srgbClr val="5E759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6188" y="457200"/>
            <a:ext cx="4165837" cy="54038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83" y="6376183"/>
            <a:ext cx="5053263" cy="47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14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31" y="70824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6462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8719" y="2524835"/>
            <a:ext cx="3930649" cy="33987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B667-8AC9-47FC-885F-FC758877BE5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3145" y="4893834"/>
            <a:ext cx="12188825" cy="14333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4" y="6358577"/>
            <a:ext cx="5053263" cy="47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9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97" y="365125"/>
            <a:ext cx="109728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797" y="1825625"/>
            <a:ext cx="10972800" cy="42203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B667-8AC9-47FC-885F-FC758877BE5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935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B667-8AC9-47FC-885F-FC758877BE5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2323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65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6556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B667-8AC9-47FC-885F-FC758877BE5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47516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2E6A-5B91-4E3B-A669-2D3F3B010D05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5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2E6A-5B91-4E3B-A669-2D3F3B010D05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38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8186" y="682580"/>
            <a:ext cx="4597759" cy="5486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584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2E6A-5B91-4E3B-A669-2D3F3B010D05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7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2E6A-5B91-4E3B-A669-2D3F3B010D05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14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2E6A-5B91-4E3B-A669-2D3F3B010D05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54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5257800" cy="20015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2E6A-5B91-4E3B-A669-2D3F3B010D05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00062"/>
            <a:ext cx="5450312" cy="55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69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2E6A-5B91-4E3B-A669-2D3F3B010D05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8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2E6A-5B91-4E3B-A669-2D3F3B010D05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2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2E6A-5B91-4E3B-A669-2D3F3B010D05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06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2E6A-5B91-4E3B-A669-2D3F3B010D05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11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2E6A-5B91-4E3B-A669-2D3F3B010D05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1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05307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7080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gradFill>
          <a:gsLst>
            <a:gs pos="32000">
              <a:srgbClr val="21314D">
                <a:alpha val="80000"/>
                <a:lumMod val="90000"/>
                <a:lumOff val="10000"/>
              </a:srgbClr>
            </a:gs>
            <a:gs pos="0">
              <a:schemeClr val="tx1">
                <a:alpha val="79000"/>
                <a:lumMod val="95000"/>
                <a:lumOff val="5000"/>
              </a:schemeClr>
            </a:gs>
            <a:gs pos="68000">
              <a:schemeClr val="tx1">
                <a:alpha val="50000"/>
                <a:lumMod val="85000"/>
                <a:lumOff val="15000"/>
              </a:schemeClr>
            </a:gs>
            <a:gs pos="100000">
              <a:schemeClr val="tx1">
                <a:alpha val="30000"/>
                <a:lumMod val="80000"/>
                <a:lumOff val="2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8540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gradFill>
          <a:gsLst>
            <a:gs pos="32000">
              <a:srgbClr val="21314D">
                <a:alpha val="80000"/>
                <a:lumMod val="90000"/>
                <a:lumOff val="10000"/>
              </a:srgbClr>
            </a:gs>
            <a:gs pos="0">
              <a:schemeClr val="tx1">
                <a:alpha val="79000"/>
                <a:lumMod val="95000"/>
                <a:lumOff val="5000"/>
              </a:schemeClr>
            </a:gs>
            <a:gs pos="68000">
              <a:schemeClr val="tx1">
                <a:alpha val="50000"/>
                <a:lumMod val="85000"/>
                <a:lumOff val="15000"/>
              </a:schemeClr>
            </a:gs>
            <a:gs pos="100000">
              <a:schemeClr val="tx1">
                <a:alpha val="30000"/>
                <a:lumMod val="80000"/>
                <a:lumOff val="2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05307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10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bg>
      <p:bgPr>
        <a:gradFill>
          <a:gsLst>
            <a:gs pos="32000">
              <a:srgbClr val="21314D">
                <a:alpha val="80000"/>
                <a:lumMod val="90000"/>
                <a:lumOff val="10000"/>
              </a:srgbClr>
            </a:gs>
            <a:gs pos="0">
              <a:schemeClr val="tx1">
                <a:alpha val="79000"/>
                <a:lumMod val="95000"/>
                <a:lumOff val="5000"/>
              </a:schemeClr>
            </a:gs>
            <a:gs pos="68000">
              <a:schemeClr val="tx1">
                <a:alpha val="50000"/>
                <a:lumMod val="85000"/>
                <a:lumOff val="15000"/>
              </a:schemeClr>
            </a:gs>
            <a:gs pos="100000">
              <a:schemeClr val="tx1">
                <a:alpha val="30000"/>
                <a:lumMod val="80000"/>
                <a:lumOff val="2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8186" y="682580"/>
            <a:ext cx="4597759" cy="5486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827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3484" y="410368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484" y="1870471"/>
            <a:ext cx="10515600" cy="39571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B667-8AC9-47FC-885F-FC758877BE5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9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67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782" y="160337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782" y="4656138"/>
            <a:ext cx="10515600" cy="123969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B667-8AC9-47FC-885F-FC758877BE5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5BE-062D-478F-ACF9-6003911C06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5" y="6353289"/>
            <a:ext cx="5053263" cy="47162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175" y="1255480"/>
            <a:ext cx="12188825" cy="161829"/>
          </a:xfrm>
          <a:prstGeom prst="rect">
            <a:avLst/>
          </a:prstGeom>
          <a:solidFill>
            <a:srgbClr val="213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3175" y="1365207"/>
            <a:ext cx="12188825" cy="64008"/>
          </a:xfrm>
          <a:prstGeom prst="rect">
            <a:avLst/>
          </a:prstGeom>
          <a:solidFill>
            <a:srgbClr val="D2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-6356" y="0"/>
            <a:ext cx="12201466" cy="1035804"/>
          </a:xfrm>
          <a:prstGeom prst="rect">
            <a:avLst/>
          </a:prstGeom>
          <a:solidFill>
            <a:srgbClr val="92A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51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84" y="410368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484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1284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B667-8AC9-47FC-885F-FC758877BE5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5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CB667-8AC9-47FC-885F-FC758877BE5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916DC-B21F-42C8-BDC3-D172FB33DF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57" y="6109732"/>
            <a:ext cx="5631543" cy="7482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0" y="6176963"/>
            <a:ext cx="1219200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19245" y="365125"/>
            <a:ext cx="645255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-1" y="6227636"/>
            <a:ext cx="12188825" cy="87820"/>
          </a:xfrm>
          <a:prstGeom prst="rect">
            <a:avLst/>
          </a:prstGeom>
          <a:solidFill>
            <a:srgbClr val="213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0" y="6163628"/>
            <a:ext cx="12188825" cy="64008"/>
          </a:xfrm>
          <a:prstGeom prst="rect">
            <a:avLst/>
          </a:prstGeom>
          <a:solidFill>
            <a:srgbClr val="D2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5" y="6353289"/>
            <a:ext cx="5053263" cy="47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4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Century Gothic" panose="020B0502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22E6A-5B91-4E3B-A669-2D3F3B010D05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748" y="6123619"/>
            <a:ext cx="5928504" cy="78772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473256"/>
            <a:ext cx="4244196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52644"/>
            <a:ext cx="2586487" cy="269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1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13BCA-24A7-4DE0-8D65-B7DF333BD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4B3C8E5-679A-4F6A-8F82-CC43CBB4E2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43050" y="889000"/>
            <a:ext cx="3476625" cy="2109788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entury Gothic" panose="020B0502020202020204" pitchFamily="34" charset="0"/>
              </a:rPr>
              <a:t>Hierarchy of Controls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D191420-EC84-4620-BFA0-35BEE7AA146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457325" y="3132138"/>
            <a:ext cx="3200400" cy="1182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1" dirty="0">
                <a:latin typeface="Century Gothic" panose="020B0502020202020204" pitchFamily="34" charset="0"/>
              </a:rPr>
              <a:t>Put it into action!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84E8F01-CDF0-4108-A7E6-86B68E72F860}"/>
              </a:ext>
            </a:extLst>
          </p:cNvPr>
          <p:cNvGrpSpPr/>
          <p:nvPr/>
        </p:nvGrpSpPr>
        <p:grpSpPr>
          <a:xfrm>
            <a:off x="6381800" y="513208"/>
            <a:ext cx="3762483" cy="5589776"/>
            <a:chOff x="2125632" y="1649217"/>
            <a:chExt cx="2693159" cy="4230806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9F0B31A-A5F4-4280-8367-E743FD1ACF2C}"/>
                </a:ext>
              </a:extLst>
            </p:cNvPr>
            <p:cNvSpPr/>
            <p:nvPr/>
          </p:nvSpPr>
          <p:spPr>
            <a:xfrm>
              <a:off x="2125632" y="1649217"/>
              <a:ext cx="2693159" cy="4230806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Heart">
              <a:extLst>
                <a:ext uri="{FF2B5EF4-FFF2-40B4-BE49-F238E27FC236}">
                  <a16:creationId xmlns:a16="http://schemas.microsoft.com/office/drawing/2014/main" id="{E3493F05-6AE1-4984-BCF9-8FF8B5CA8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632178" y="3440873"/>
              <a:ext cx="1749060" cy="174906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ABE1CF-C6E0-465B-974F-07CA83108242}"/>
                </a:ext>
              </a:extLst>
            </p:cNvPr>
            <p:cNvSpPr txBox="1"/>
            <p:nvPr/>
          </p:nvSpPr>
          <p:spPr>
            <a:xfrm>
              <a:off x="2125633" y="1983981"/>
              <a:ext cx="26931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Century Gothic" panose="020B0502020202020204" pitchFamily="34" charset="0"/>
                </a:rPr>
                <a:t>Heart of Hearts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253FF2-99BE-49E5-AFC3-45FA7CE89087}"/>
              </a:ext>
            </a:extLst>
          </p:cNvPr>
          <p:cNvCxnSpPr/>
          <p:nvPr/>
        </p:nvCxnSpPr>
        <p:spPr>
          <a:xfrm>
            <a:off x="1543418" y="2851151"/>
            <a:ext cx="30564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80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86350" y="323850"/>
            <a:ext cx="5524500" cy="6191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799" y="788988"/>
            <a:ext cx="5219701" cy="3268662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200" dirty="0" smtClean="0"/>
              <a:t>Describe the scenario here. 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833184-49B8-4BF3-9A10-C23F4FE64E57}"/>
              </a:ext>
            </a:extLst>
          </p:cNvPr>
          <p:cNvSpPr txBox="1"/>
          <p:nvPr/>
        </p:nvSpPr>
        <p:spPr>
          <a:xfrm>
            <a:off x="276224" y="4115204"/>
            <a:ext cx="5375307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dirty="0"/>
              <a:t>In </a:t>
            </a:r>
            <a:r>
              <a:rPr lang="en-US" sz="2200" dirty="0" smtClean="0"/>
              <a:t>groups</a:t>
            </a:r>
            <a:r>
              <a:rPr lang="en-US" sz="2200" dirty="0"/>
              <a:t>, analyze this fatality and prepare to report </a:t>
            </a:r>
            <a:r>
              <a:rPr lang="en-US" sz="2200" b="1" dirty="0"/>
              <a:t>hazards</a:t>
            </a:r>
            <a:r>
              <a:rPr lang="en-US" sz="2200" dirty="0"/>
              <a:t> and an assessment of which</a:t>
            </a:r>
            <a:r>
              <a:rPr lang="en-US" sz="2200" b="1" dirty="0"/>
              <a:t> </a:t>
            </a:r>
            <a:r>
              <a:rPr lang="en-US" sz="2200" b="1" dirty="0" err="1"/>
              <a:t>HoC</a:t>
            </a:r>
            <a:r>
              <a:rPr lang="en-US" sz="2200" b="1" dirty="0"/>
              <a:t> </a:t>
            </a:r>
            <a:r>
              <a:rPr lang="en-US" sz="2200" dirty="0"/>
              <a:t>level</a:t>
            </a:r>
            <a:r>
              <a:rPr lang="en-US" sz="2200" b="1" dirty="0"/>
              <a:t> </a:t>
            </a:r>
            <a:r>
              <a:rPr lang="en-US" sz="2200" dirty="0"/>
              <a:t>each best practice represents.</a:t>
            </a:r>
          </a:p>
        </p:txBody>
      </p:sp>
      <p:sp>
        <p:nvSpPr>
          <p:cNvPr id="6" name="Rectangle 5"/>
          <p:cNvSpPr/>
          <p:nvPr/>
        </p:nvSpPr>
        <p:spPr>
          <a:xfrm>
            <a:off x="6348549" y="1293223"/>
            <a:ext cx="5408022" cy="44805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79624" y="1580606"/>
            <a:ext cx="444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a picture to depict the scenario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43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00575" y="361951"/>
            <a:ext cx="6267450" cy="6096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Hierarchy of Controls </a:t>
            </a:r>
            <a:r>
              <a:rPr lang="en-US" sz="3200" dirty="0" smtClean="0"/>
              <a:t>Cards</a:t>
            </a:r>
            <a:endParaRPr lang="en-US" sz="3200" dirty="0"/>
          </a:p>
        </p:txBody>
      </p:sp>
      <p:sp>
        <p:nvSpPr>
          <p:cNvPr id="7" name="AutoShape 4" descr="data:image/svg+xml;charset=utf8,%20%3Csvg%20width%3D'98'%20height%3D'98'%20xmlns%3D'http%3A%2F%2Fwww.w3.org%2F2000%2Fsvg'%20xmlns%3Axlink%3D'http%3A%2F%2Fwww.w3.org%2F1999%2Fxlink'%20overflow%3D'hidden'%3E%3Cdefs%3E%3CclipPath%20id%3D'clip0'%3E%3Crect%20x%3D'0'%20y%3D'0'%20width%3D'98'%20height%3D'98'%2F%3E%3C%2FclipPath%3E%3C%2Fdefs%3E%3Cg%20clip-path%3D'url(%23clip0)'%3E%3Cpath%20d%3D'M49%2029.8084C36.1375%204.28755%2014.2917%2019.6%2014.2917%2033.8917%2014.2917%2055.3292%2049%2081.8708%2049%2081.8708%2049%2081.8708%2083.7083%2055.3292%2083.7083%2033.8917%2083.7083%2019.6%2061.8625%204.28755%2049%2029.8084Z'%20fill%3D'%23FF0000'%2F%3E%3C%2Fg%3E%3C%2Fsvg%3E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1C5384A-1E51-464C-8628-B835D02168EA}"/>
              </a:ext>
            </a:extLst>
          </p:cNvPr>
          <p:cNvGrpSpPr/>
          <p:nvPr/>
        </p:nvGrpSpPr>
        <p:grpSpPr>
          <a:xfrm>
            <a:off x="1200150" y="1194325"/>
            <a:ext cx="9763125" cy="2669134"/>
            <a:chOff x="523875" y="1390123"/>
            <a:chExt cx="11309091" cy="3091784"/>
          </a:xfrm>
        </p:grpSpPr>
        <p:sp>
          <p:nvSpPr>
            <p:cNvPr id="5" name="Rounded Rectangle 4"/>
            <p:cNvSpPr/>
            <p:nvPr/>
          </p:nvSpPr>
          <p:spPr>
            <a:xfrm>
              <a:off x="523875" y="1390123"/>
              <a:ext cx="2125134" cy="3091784"/>
            </a:xfrm>
            <a:prstGeom prst="roundRect">
              <a:avLst/>
            </a:prstGeom>
            <a:noFill/>
            <a:ln w="25400">
              <a:solidFill>
                <a:srgbClr val="213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666C7E28-DCFD-4791-B7D6-3F2085BD9175}"/>
                </a:ext>
              </a:extLst>
            </p:cNvPr>
            <p:cNvSpPr/>
            <p:nvPr/>
          </p:nvSpPr>
          <p:spPr>
            <a:xfrm>
              <a:off x="2813851" y="1390123"/>
              <a:ext cx="2125134" cy="3091784"/>
            </a:xfrm>
            <a:prstGeom prst="roundRect">
              <a:avLst/>
            </a:prstGeom>
            <a:noFill/>
            <a:ln w="25400">
              <a:solidFill>
                <a:srgbClr val="213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6AB86BAA-6A5C-4842-A197-A50696C6D297}"/>
                </a:ext>
              </a:extLst>
            </p:cNvPr>
            <p:cNvSpPr/>
            <p:nvPr/>
          </p:nvSpPr>
          <p:spPr>
            <a:xfrm>
              <a:off x="5103827" y="1390123"/>
              <a:ext cx="2125134" cy="3091784"/>
            </a:xfrm>
            <a:prstGeom prst="roundRect">
              <a:avLst/>
            </a:prstGeom>
            <a:noFill/>
            <a:ln w="25400">
              <a:solidFill>
                <a:srgbClr val="213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id="{62202B21-2F3B-4D3A-A84B-6442ABA1B777}"/>
                </a:ext>
              </a:extLst>
            </p:cNvPr>
            <p:cNvSpPr/>
            <p:nvPr/>
          </p:nvSpPr>
          <p:spPr>
            <a:xfrm>
              <a:off x="7393803" y="1390123"/>
              <a:ext cx="2125134" cy="3091784"/>
            </a:xfrm>
            <a:prstGeom prst="roundRect">
              <a:avLst/>
            </a:prstGeom>
            <a:noFill/>
            <a:ln w="25400">
              <a:solidFill>
                <a:srgbClr val="213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4">
              <a:extLst>
                <a:ext uri="{FF2B5EF4-FFF2-40B4-BE49-F238E27FC236}">
                  <a16:creationId xmlns:a16="http://schemas.microsoft.com/office/drawing/2014/main" id="{40B474CD-B375-493D-8467-C63753F45333}"/>
                </a:ext>
              </a:extLst>
            </p:cNvPr>
            <p:cNvSpPr/>
            <p:nvPr/>
          </p:nvSpPr>
          <p:spPr>
            <a:xfrm>
              <a:off x="9683779" y="1390123"/>
              <a:ext cx="2125134" cy="3091784"/>
            </a:xfrm>
            <a:prstGeom prst="roundRect">
              <a:avLst/>
            </a:prstGeom>
            <a:noFill/>
            <a:ln w="25400">
              <a:solidFill>
                <a:srgbClr val="213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 descr="Heart">
              <a:extLst>
                <a:ext uri="{FF2B5EF4-FFF2-40B4-BE49-F238E27FC236}">
                  <a16:creationId xmlns:a16="http://schemas.microsoft.com/office/drawing/2014/main" id="{32BB6414-ED94-4BB3-AE13-41CBC6BEE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39980" y="2530492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Heart">
              <a:extLst>
                <a:ext uri="{FF2B5EF4-FFF2-40B4-BE49-F238E27FC236}">
                  <a16:creationId xmlns:a16="http://schemas.microsoft.com/office/drawing/2014/main" id="{D3D39ABE-3A6F-42AC-B6D0-E3B1E682B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419218" y="3490886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Heart">
              <a:extLst>
                <a:ext uri="{FF2B5EF4-FFF2-40B4-BE49-F238E27FC236}">
                  <a16:creationId xmlns:a16="http://schemas.microsoft.com/office/drawing/2014/main" id="{B51DBF33-AD62-4504-8906-6A5B6ABD9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419218" y="1631985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Heart">
              <a:extLst>
                <a:ext uri="{FF2B5EF4-FFF2-40B4-BE49-F238E27FC236}">
                  <a16:creationId xmlns:a16="http://schemas.microsoft.com/office/drawing/2014/main" id="{ED7F5F48-E98C-439A-9BFD-5D077FBB8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709194" y="2530492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Heart">
              <a:extLst>
                <a:ext uri="{FF2B5EF4-FFF2-40B4-BE49-F238E27FC236}">
                  <a16:creationId xmlns:a16="http://schemas.microsoft.com/office/drawing/2014/main" id="{261D7942-18E1-4922-BA38-C2AD75493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709194" y="3490886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Heart">
              <a:extLst>
                <a:ext uri="{FF2B5EF4-FFF2-40B4-BE49-F238E27FC236}">
                  <a16:creationId xmlns:a16="http://schemas.microsoft.com/office/drawing/2014/main" id="{D610F6B3-E350-4A4A-8AB8-C9316DA69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709194" y="1631985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Heart">
              <a:extLst>
                <a:ext uri="{FF2B5EF4-FFF2-40B4-BE49-F238E27FC236}">
                  <a16:creationId xmlns:a16="http://schemas.microsoft.com/office/drawing/2014/main" id="{9A2F211C-2E4D-480E-BC00-56576F1A3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463948" y="3490886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Heart">
              <a:extLst>
                <a:ext uri="{FF2B5EF4-FFF2-40B4-BE49-F238E27FC236}">
                  <a16:creationId xmlns:a16="http://schemas.microsoft.com/office/drawing/2014/main" id="{766E6F5D-E821-4D0C-9356-1DB187503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7541970" y="3490886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Heart">
              <a:extLst>
                <a:ext uri="{FF2B5EF4-FFF2-40B4-BE49-F238E27FC236}">
                  <a16:creationId xmlns:a16="http://schemas.microsoft.com/office/drawing/2014/main" id="{C755FA6B-3B64-4D6B-9034-34031DAD6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401661" y="1631985"/>
              <a:ext cx="914400" cy="914400"/>
            </a:xfrm>
            <a:prstGeom prst="rect">
              <a:avLst/>
            </a:prstGeom>
          </p:spPr>
        </p:pic>
        <p:pic>
          <p:nvPicPr>
            <p:cNvPr id="22" name="Graphic 21" descr="Heart">
              <a:extLst>
                <a:ext uri="{FF2B5EF4-FFF2-40B4-BE49-F238E27FC236}">
                  <a16:creationId xmlns:a16="http://schemas.microsoft.com/office/drawing/2014/main" id="{7A120015-E540-4066-9AEF-6BE9A2C22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7541423" y="1631985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Heart">
              <a:extLst>
                <a:ext uri="{FF2B5EF4-FFF2-40B4-BE49-F238E27FC236}">
                  <a16:creationId xmlns:a16="http://schemas.microsoft.com/office/drawing/2014/main" id="{91BBEFB7-159C-4A5E-9AC2-162E23CC2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732266" y="3490886"/>
              <a:ext cx="914400" cy="914400"/>
            </a:xfrm>
            <a:prstGeom prst="rect">
              <a:avLst/>
            </a:prstGeom>
          </p:spPr>
        </p:pic>
        <p:pic>
          <p:nvPicPr>
            <p:cNvPr id="24" name="Graphic 23" descr="Heart">
              <a:extLst>
                <a:ext uri="{FF2B5EF4-FFF2-40B4-BE49-F238E27FC236}">
                  <a16:creationId xmlns:a16="http://schemas.microsoft.com/office/drawing/2014/main" id="{06F3DD9B-EE6F-43DD-9EA4-62DBFFDFA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810288" y="3490886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Heart">
              <a:extLst>
                <a:ext uri="{FF2B5EF4-FFF2-40B4-BE49-F238E27FC236}">
                  <a16:creationId xmlns:a16="http://schemas.microsoft.com/office/drawing/2014/main" id="{82D4BE28-3A52-457F-96C9-D1178E4A2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678104" y="1631985"/>
              <a:ext cx="914400" cy="914400"/>
            </a:xfrm>
            <a:prstGeom prst="rect">
              <a:avLst/>
            </a:prstGeom>
          </p:spPr>
        </p:pic>
        <p:pic>
          <p:nvPicPr>
            <p:cNvPr id="26" name="Graphic 25" descr="Heart">
              <a:extLst>
                <a:ext uri="{FF2B5EF4-FFF2-40B4-BE49-F238E27FC236}">
                  <a16:creationId xmlns:a16="http://schemas.microsoft.com/office/drawing/2014/main" id="{758B0C18-9064-44CF-ACD1-F4B7AEE18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817866" y="1631985"/>
              <a:ext cx="914400" cy="914400"/>
            </a:xfrm>
            <a:prstGeom prst="rect">
              <a:avLst/>
            </a:prstGeom>
          </p:spPr>
        </p:pic>
        <p:pic>
          <p:nvPicPr>
            <p:cNvPr id="27" name="Graphic 26" descr="Heart">
              <a:extLst>
                <a:ext uri="{FF2B5EF4-FFF2-40B4-BE49-F238E27FC236}">
                  <a16:creationId xmlns:a16="http://schemas.microsoft.com/office/drawing/2014/main" id="{4D52E24A-3AF1-4729-8E76-1827BF12A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275066" y="2530492"/>
              <a:ext cx="914400" cy="9144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5EBB618-262D-42EB-997A-8B0F9BB07D35}"/>
                </a:ext>
              </a:extLst>
            </p:cNvPr>
            <p:cNvSpPr txBox="1"/>
            <p:nvPr/>
          </p:nvSpPr>
          <p:spPr>
            <a:xfrm rot="2798002">
              <a:off x="2650347" y="2626016"/>
              <a:ext cx="2630783" cy="534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entury Gothic" panose="020B0502020202020204" pitchFamily="34" charset="0"/>
                </a:rPr>
                <a:t>Administrative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7A0E5AB-01E1-457C-B3A6-845E5ABA9355}"/>
                </a:ext>
              </a:extLst>
            </p:cNvPr>
            <p:cNvSpPr txBox="1"/>
            <p:nvPr/>
          </p:nvSpPr>
          <p:spPr>
            <a:xfrm>
              <a:off x="557378" y="1672610"/>
              <a:ext cx="21036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entury Gothic" panose="020B0502020202020204" pitchFamily="34" charset="0"/>
                </a:rPr>
                <a:t>Personal Protective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37EC3C-DDD8-45E6-8875-87DD696ECED1}"/>
                </a:ext>
              </a:extLst>
            </p:cNvPr>
            <p:cNvSpPr txBox="1"/>
            <p:nvPr/>
          </p:nvSpPr>
          <p:spPr>
            <a:xfrm rot="16200000">
              <a:off x="4154756" y="2705301"/>
              <a:ext cx="2600150" cy="534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entury Gothic" panose="020B0502020202020204" pitchFamily="34" charset="0"/>
                </a:rPr>
                <a:t>Engineering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76B2B6-9E08-4410-816B-80C18C651309}"/>
                </a:ext>
              </a:extLst>
            </p:cNvPr>
            <p:cNvSpPr txBox="1"/>
            <p:nvPr/>
          </p:nvSpPr>
          <p:spPr>
            <a:xfrm>
              <a:off x="7369750" y="2710191"/>
              <a:ext cx="2149187" cy="534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entury Gothic" panose="020B0502020202020204" pitchFamily="34" charset="0"/>
                </a:rPr>
                <a:t>Substitution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7C05297-788E-4843-A638-9427E2A25421}"/>
                </a:ext>
              </a:extLst>
            </p:cNvPr>
            <p:cNvSpPr txBox="1"/>
            <p:nvPr/>
          </p:nvSpPr>
          <p:spPr>
            <a:xfrm>
              <a:off x="9683779" y="3170623"/>
              <a:ext cx="2149187" cy="534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entury Gothic" panose="020B0502020202020204" pitchFamily="34" charset="0"/>
                </a:rPr>
                <a:t>Elimination</a:t>
              </a:r>
              <a:endParaRPr lang="en-US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9B24758-58BF-45BC-8263-0BE284F6B325}"/>
                </a:ext>
              </a:extLst>
            </p:cNvPr>
            <p:cNvSpPr txBox="1"/>
            <p:nvPr/>
          </p:nvSpPr>
          <p:spPr>
            <a:xfrm>
              <a:off x="557378" y="3292703"/>
              <a:ext cx="2103657" cy="534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entury Gothic" panose="020B0502020202020204" pitchFamily="34" charset="0"/>
                </a:rPr>
                <a:t>Equipment</a:t>
              </a:r>
              <a:endParaRPr lang="en-US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D14F419-2410-4635-A693-4CAEE5FC7198}"/>
                </a:ext>
              </a:extLst>
            </p:cNvPr>
            <p:cNvSpPr txBox="1"/>
            <p:nvPr/>
          </p:nvSpPr>
          <p:spPr>
            <a:xfrm>
              <a:off x="2249038" y="4043487"/>
              <a:ext cx="3498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F7DADC1-B5E8-4A7F-85C2-B000508D5230}"/>
                </a:ext>
              </a:extLst>
            </p:cNvPr>
            <p:cNvSpPr txBox="1"/>
            <p:nvPr/>
          </p:nvSpPr>
          <p:spPr>
            <a:xfrm>
              <a:off x="4536381" y="4043487"/>
              <a:ext cx="3498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86A3B5-84D3-49EE-92E1-13A4C689DED2}"/>
                </a:ext>
              </a:extLst>
            </p:cNvPr>
            <p:cNvSpPr txBox="1"/>
            <p:nvPr/>
          </p:nvSpPr>
          <p:spPr>
            <a:xfrm>
              <a:off x="6785329" y="4043487"/>
              <a:ext cx="3498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834F6BF-6CE0-42E1-9B7C-975D3D11C746}"/>
                </a:ext>
              </a:extLst>
            </p:cNvPr>
            <p:cNvSpPr txBox="1"/>
            <p:nvPr/>
          </p:nvSpPr>
          <p:spPr>
            <a:xfrm>
              <a:off x="9088109" y="4043487"/>
              <a:ext cx="3498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1DB676C-5DD1-46EF-8AF8-9928565391A4}"/>
                </a:ext>
              </a:extLst>
            </p:cNvPr>
            <p:cNvSpPr txBox="1"/>
            <p:nvPr/>
          </p:nvSpPr>
          <p:spPr>
            <a:xfrm>
              <a:off x="11417585" y="4043487"/>
              <a:ext cx="3498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entury Gothic" panose="020B0502020202020204" pitchFamily="34" charset="0"/>
                </a:rPr>
                <a:t>5</a:t>
              </a:r>
            </a:p>
          </p:txBody>
        </p:sp>
      </p:grp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2670AEA2-21E9-40BE-8891-92E341758D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271284"/>
              </p:ext>
            </p:extLst>
          </p:nvPr>
        </p:nvGraphicFramePr>
        <p:xfrm>
          <a:off x="1171575" y="4372243"/>
          <a:ext cx="983932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2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2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6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u="sng" dirty="0">
                          <a:solidFill>
                            <a:schemeClr val="tx1"/>
                          </a:solidFill>
                          <a:latin typeface="+mn-lt"/>
                        </a:rPr>
                        <a:t>Protect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the worker with personal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protective equipment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u="sng" dirty="0">
                          <a:solidFill>
                            <a:schemeClr val="tx1"/>
                          </a:solidFill>
                          <a:latin typeface="+mn-lt"/>
                        </a:rPr>
                        <a:t>Change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the way work is performed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u="sng" dirty="0">
                          <a:solidFill>
                            <a:schemeClr val="tx1"/>
                          </a:solidFill>
                          <a:latin typeface="+mn-lt"/>
                        </a:rPr>
                        <a:t>Isolate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workers from the hazard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u="sng" dirty="0">
                          <a:solidFill>
                            <a:schemeClr val="tx1"/>
                          </a:solidFill>
                          <a:latin typeface="+mn-lt"/>
                        </a:rPr>
                        <a:t>Replace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the hazard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Physically </a:t>
                      </a:r>
                      <a:r>
                        <a:rPr lang="en-US" sz="1800" b="0" u="sng" dirty="0">
                          <a:solidFill>
                            <a:schemeClr val="tx1"/>
                          </a:solidFill>
                          <a:latin typeface="+mn-lt"/>
                        </a:rPr>
                        <a:t>remove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the hazard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209675" y="3938830"/>
            <a:ext cx="9725026" cy="376907"/>
            <a:chOff x="557378" y="4596055"/>
            <a:chExt cx="11442576" cy="376907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1387876-CD66-41FA-AB88-B64CBFB924AF}"/>
                </a:ext>
              </a:extLst>
            </p:cNvPr>
            <p:cNvSpPr/>
            <p:nvPr/>
          </p:nvSpPr>
          <p:spPr>
            <a:xfrm>
              <a:off x="557378" y="4653056"/>
              <a:ext cx="11251535" cy="285690"/>
            </a:xfrm>
            <a:prstGeom prst="rect">
              <a:avLst/>
            </a:prstGeom>
            <a:gradFill flip="none" rotWithShape="1">
              <a:gsLst>
                <a:gs pos="5000">
                  <a:srgbClr val="21314D"/>
                </a:gs>
                <a:gs pos="29000">
                  <a:srgbClr val="92A2BD"/>
                </a:gs>
                <a:gs pos="54000">
                  <a:srgbClr val="92D050"/>
                </a:gs>
                <a:gs pos="98000">
                  <a:srgbClr val="F08865"/>
                </a:gs>
                <a:gs pos="76000">
                  <a:srgbClr val="D2492A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1E2B640-FB3C-4196-80DE-872772506EC2}"/>
                </a:ext>
              </a:extLst>
            </p:cNvPr>
            <p:cNvSpPr txBox="1"/>
            <p:nvPr/>
          </p:nvSpPr>
          <p:spPr>
            <a:xfrm>
              <a:off x="607002" y="4596055"/>
              <a:ext cx="2752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LEAST EFFECTIVE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C3EDBD4-A975-4AB1-954E-237B68895782}"/>
                </a:ext>
              </a:extLst>
            </p:cNvPr>
            <p:cNvSpPr txBox="1"/>
            <p:nvPr/>
          </p:nvSpPr>
          <p:spPr>
            <a:xfrm>
              <a:off x="8929175" y="4603630"/>
              <a:ext cx="3070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MOST EFFECTIVE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033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06476139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984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7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Best Practices –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Scenario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Identify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Control(s)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2027">
                <a:tc>
                  <a:txBody>
                    <a:bodyPr/>
                    <a:lstStyle/>
                    <a:p>
                      <a:pPr marL="1158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Best practice 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7654">
                <a:tc>
                  <a:txBody>
                    <a:bodyPr/>
                    <a:lstStyle/>
                    <a:p>
                      <a:pPr marL="115888" indent="0"/>
                      <a:r>
                        <a:rPr lang="en-US" sz="1600" b="0" dirty="0" smtClean="0"/>
                        <a:t>Best practice</a:t>
                      </a:r>
                      <a:r>
                        <a:rPr lang="en-US" sz="1600" b="0" baseline="0" dirty="0" smtClean="0"/>
                        <a:t> 2</a:t>
                      </a:r>
                      <a:endParaRPr lang="en-US" sz="16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4106">
                <a:tc>
                  <a:txBody>
                    <a:bodyPr/>
                    <a:lstStyle/>
                    <a:p>
                      <a:pPr marL="1158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Best</a:t>
                      </a:r>
                      <a:r>
                        <a:rPr lang="en-US" sz="1600" b="0" baseline="0" dirty="0" smtClean="0"/>
                        <a:t> practice 3</a:t>
                      </a:r>
                      <a:endParaRPr lang="en-US" sz="1600" dirty="0"/>
                    </a:p>
                    <a:p>
                      <a:pPr marL="115888" indent="0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5487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Best practice 4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5950">
                <a:tc>
                  <a:txBody>
                    <a:bodyPr/>
                    <a:lstStyle/>
                    <a:p>
                      <a:pPr marL="115888" indent="0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Best practice 5</a:t>
                      </a:r>
                      <a:endParaRPr lang="en-US" sz="1600" b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74E0C5B-49DD-4DD3-A03E-CDD497B3E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474" y="604165"/>
            <a:ext cx="4062804" cy="112916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50B3D9CE-83E4-4BCA-A6BB-E1A859D30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842" y="1948806"/>
            <a:ext cx="4062804" cy="112916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F3886D3-B184-4132-BBA6-2B67AFCB3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474" y="3169351"/>
            <a:ext cx="4062804" cy="112916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04BA4BC-E6B0-48DE-B24C-E2A91BAEB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106" y="4467351"/>
            <a:ext cx="4062804" cy="112916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F6C9DA9B-5153-4508-AD73-0AFCAEF78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474" y="5728840"/>
            <a:ext cx="4062804" cy="112916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7771038" y="1946362"/>
            <a:ext cx="749493" cy="1093965"/>
            <a:chOff x="7472392" y="657455"/>
            <a:chExt cx="685803" cy="1030130"/>
          </a:xfrm>
        </p:grpSpPr>
        <p:sp>
          <p:nvSpPr>
            <p:cNvPr id="24" name="Rounded Rectangle 23"/>
            <p:cNvSpPr/>
            <p:nvPr/>
          </p:nvSpPr>
          <p:spPr>
            <a:xfrm>
              <a:off x="7472392" y="657455"/>
              <a:ext cx="685803" cy="10301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art 24"/>
            <p:cNvSpPr/>
            <p:nvPr/>
          </p:nvSpPr>
          <p:spPr>
            <a:xfrm>
              <a:off x="7627130" y="1034134"/>
              <a:ext cx="364892" cy="375117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402318" y="1946361"/>
            <a:ext cx="749493" cy="1093965"/>
            <a:chOff x="7472392" y="657455"/>
            <a:chExt cx="685803" cy="1030130"/>
          </a:xfrm>
        </p:grpSpPr>
        <p:sp>
          <p:nvSpPr>
            <p:cNvPr id="27" name="Rounded Rectangle 26"/>
            <p:cNvSpPr/>
            <p:nvPr/>
          </p:nvSpPr>
          <p:spPr>
            <a:xfrm>
              <a:off x="7472392" y="657455"/>
              <a:ext cx="685803" cy="10301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art 27"/>
            <p:cNvSpPr/>
            <p:nvPr/>
          </p:nvSpPr>
          <p:spPr>
            <a:xfrm>
              <a:off x="7627130" y="1034134"/>
              <a:ext cx="364892" cy="375117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222639" y="1946361"/>
            <a:ext cx="749493" cy="1093965"/>
            <a:chOff x="7472392" y="657455"/>
            <a:chExt cx="685803" cy="1030130"/>
          </a:xfrm>
        </p:grpSpPr>
        <p:sp>
          <p:nvSpPr>
            <p:cNvPr id="30" name="Rounded Rectangle 29"/>
            <p:cNvSpPr/>
            <p:nvPr/>
          </p:nvSpPr>
          <p:spPr>
            <a:xfrm>
              <a:off x="7472392" y="657455"/>
              <a:ext cx="685803" cy="10301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eart 30"/>
            <p:cNvSpPr/>
            <p:nvPr/>
          </p:nvSpPr>
          <p:spPr>
            <a:xfrm>
              <a:off x="7627130" y="1034134"/>
              <a:ext cx="364892" cy="375117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1032681" y="1945062"/>
            <a:ext cx="749493" cy="1093965"/>
            <a:chOff x="7472392" y="657455"/>
            <a:chExt cx="685803" cy="1030130"/>
          </a:xfrm>
        </p:grpSpPr>
        <p:sp>
          <p:nvSpPr>
            <p:cNvPr id="33" name="Rounded Rectangle 32"/>
            <p:cNvSpPr/>
            <p:nvPr/>
          </p:nvSpPr>
          <p:spPr>
            <a:xfrm>
              <a:off x="7472392" y="657455"/>
              <a:ext cx="685803" cy="10301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art 33"/>
            <p:cNvSpPr/>
            <p:nvPr/>
          </p:nvSpPr>
          <p:spPr>
            <a:xfrm>
              <a:off x="7627130" y="1034134"/>
              <a:ext cx="364892" cy="375117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781670" y="3184851"/>
            <a:ext cx="749493" cy="1093965"/>
            <a:chOff x="7472392" y="657455"/>
            <a:chExt cx="685803" cy="1030130"/>
          </a:xfrm>
        </p:grpSpPr>
        <p:sp>
          <p:nvSpPr>
            <p:cNvPr id="36" name="Rounded Rectangle 35"/>
            <p:cNvSpPr/>
            <p:nvPr/>
          </p:nvSpPr>
          <p:spPr>
            <a:xfrm>
              <a:off x="7472392" y="657455"/>
              <a:ext cx="685803" cy="10301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eart 36"/>
            <p:cNvSpPr/>
            <p:nvPr/>
          </p:nvSpPr>
          <p:spPr>
            <a:xfrm>
              <a:off x="7627130" y="1034134"/>
              <a:ext cx="364892" cy="375117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588407" y="3176123"/>
            <a:ext cx="749493" cy="1093965"/>
            <a:chOff x="7472392" y="657455"/>
            <a:chExt cx="685803" cy="1030130"/>
          </a:xfrm>
        </p:grpSpPr>
        <p:sp>
          <p:nvSpPr>
            <p:cNvPr id="39" name="Rounded Rectangle 38"/>
            <p:cNvSpPr/>
            <p:nvPr/>
          </p:nvSpPr>
          <p:spPr>
            <a:xfrm>
              <a:off x="7472392" y="657455"/>
              <a:ext cx="685803" cy="10301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rt 39"/>
            <p:cNvSpPr/>
            <p:nvPr/>
          </p:nvSpPr>
          <p:spPr>
            <a:xfrm>
              <a:off x="7627130" y="1034134"/>
              <a:ext cx="364892" cy="375117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0218314" y="3184851"/>
            <a:ext cx="749493" cy="1093965"/>
            <a:chOff x="7472392" y="657455"/>
            <a:chExt cx="685803" cy="1030130"/>
          </a:xfrm>
        </p:grpSpPr>
        <p:sp>
          <p:nvSpPr>
            <p:cNvPr id="42" name="Rounded Rectangle 41"/>
            <p:cNvSpPr/>
            <p:nvPr/>
          </p:nvSpPr>
          <p:spPr>
            <a:xfrm>
              <a:off x="7472392" y="657455"/>
              <a:ext cx="685803" cy="10301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eart 42"/>
            <p:cNvSpPr/>
            <p:nvPr/>
          </p:nvSpPr>
          <p:spPr>
            <a:xfrm>
              <a:off x="7627130" y="1034134"/>
              <a:ext cx="364892" cy="375117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1043616" y="3186614"/>
            <a:ext cx="749493" cy="1093965"/>
            <a:chOff x="7472392" y="657455"/>
            <a:chExt cx="685803" cy="1030130"/>
          </a:xfrm>
        </p:grpSpPr>
        <p:sp>
          <p:nvSpPr>
            <p:cNvPr id="45" name="Rounded Rectangle 44"/>
            <p:cNvSpPr/>
            <p:nvPr/>
          </p:nvSpPr>
          <p:spPr>
            <a:xfrm>
              <a:off x="7472392" y="657455"/>
              <a:ext cx="685803" cy="10301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eart 45"/>
            <p:cNvSpPr/>
            <p:nvPr/>
          </p:nvSpPr>
          <p:spPr>
            <a:xfrm>
              <a:off x="7627130" y="1034134"/>
              <a:ext cx="364892" cy="375117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792302" y="4480572"/>
            <a:ext cx="749493" cy="1093965"/>
            <a:chOff x="7472392" y="657455"/>
            <a:chExt cx="685803" cy="1030130"/>
          </a:xfrm>
        </p:grpSpPr>
        <p:sp>
          <p:nvSpPr>
            <p:cNvPr id="48" name="Rounded Rectangle 47"/>
            <p:cNvSpPr/>
            <p:nvPr/>
          </p:nvSpPr>
          <p:spPr>
            <a:xfrm>
              <a:off x="7472392" y="657455"/>
              <a:ext cx="685803" cy="10301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Heart 48"/>
            <p:cNvSpPr/>
            <p:nvPr/>
          </p:nvSpPr>
          <p:spPr>
            <a:xfrm>
              <a:off x="7627130" y="1034134"/>
              <a:ext cx="364892" cy="375117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599039" y="4471844"/>
            <a:ext cx="749493" cy="1093965"/>
            <a:chOff x="7472392" y="657455"/>
            <a:chExt cx="685803" cy="1030130"/>
          </a:xfrm>
        </p:grpSpPr>
        <p:sp>
          <p:nvSpPr>
            <p:cNvPr id="51" name="Rounded Rectangle 50"/>
            <p:cNvSpPr/>
            <p:nvPr/>
          </p:nvSpPr>
          <p:spPr>
            <a:xfrm>
              <a:off x="7472392" y="657455"/>
              <a:ext cx="685803" cy="10301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rt 51"/>
            <p:cNvSpPr/>
            <p:nvPr/>
          </p:nvSpPr>
          <p:spPr>
            <a:xfrm>
              <a:off x="7627130" y="1034134"/>
              <a:ext cx="364892" cy="375117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222697" y="4465609"/>
            <a:ext cx="749493" cy="1093965"/>
            <a:chOff x="7472392" y="657455"/>
            <a:chExt cx="685803" cy="1030130"/>
          </a:xfrm>
        </p:grpSpPr>
        <p:sp>
          <p:nvSpPr>
            <p:cNvPr id="54" name="Rounded Rectangle 53"/>
            <p:cNvSpPr/>
            <p:nvPr/>
          </p:nvSpPr>
          <p:spPr>
            <a:xfrm>
              <a:off x="7472392" y="657455"/>
              <a:ext cx="685803" cy="10301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art 54"/>
            <p:cNvSpPr/>
            <p:nvPr/>
          </p:nvSpPr>
          <p:spPr>
            <a:xfrm>
              <a:off x="7627130" y="1034134"/>
              <a:ext cx="364892" cy="375117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776182" y="5764035"/>
            <a:ext cx="749493" cy="1093965"/>
            <a:chOff x="7472392" y="657455"/>
            <a:chExt cx="685803" cy="1030130"/>
          </a:xfrm>
        </p:grpSpPr>
        <p:sp>
          <p:nvSpPr>
            <p:cNvPr id="57" name="Rounded Rectangle 56"/>
            <p:cNvSpPr/>
            <p:nvPr/>
          </p:nvSpPr>
          <p:spPr>
            <a:xfrm>
              <a:off x="7472392" y="657455"/>
              <a:ext cx="685803" cy="10301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art 57"/>
            <p:cNvSpPr/>
            <p:nvPr/>
          </p:nvSpPr>
          <p:spPr>
            <a:xfrm>
              <a:off x="7627130" y="1034134"/>
              <a:ext cx="364892" cy="375117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9407462" y="5764034"/>
            <a:ext cx="749493" cy="1093965"/>
            <a:chOff x="7472392" y="657455"/>
            <a:chExt cx="685803" cy="1030130"/>
          </a:xfrm>
        </p:grpSpPr>
        <p:sp>
          <p:nvSpPr>
            <p:cNvPr id="60" name="Rounded Rectangle 59"/>
            <p:cNvSpPr/>
            <p:nvPr/>
          </p:nvSpPr>
          <p:spPr>
            <a:xfrm>
              <a:off x="7472392" y="657455"/>
              <a:ext cx="685803" cy="10301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art 60"/>
            <p:cNvSpPr/>
            <p:nvPr/>
          </p:nvSpPr>
          <p:spPr>
            <a:xfrm>
              <a:off x="7627130" y="1034134"/>
              <a:ext cx="364892" cy="375117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0227783" y="5764034"/>
            <a:ext cx="749493" cy="1093965"/>
            <a:chOff x="7472392" y="657455"/>
            <a:chExt cx="685803" cy="1030130"/>
          </a:xfrm>
        </p:grpSpPr>
        <p:sp>
          <p:nvSpPr>
            <p:cNvPr id="63" name="Rounded Rectangle 62"/>
            <p:cNvSpPr/>
            <p:nvPr/>
          </p:nvSpPr>
          <p:spPr>
            <a:xfrm>
              <a:off x="7472392" y="657455"/>
              <a:ext cx="685803" cy="10301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art 63"/>
            <p:cNvSpPr/>
            <p:nvPr/>
          </p:nvSpPr>
          <p:spPr>
            <a:xfrm>
              <a:off x="7627130" y="1034134"/>
              <a:ext cx="364892" cy="375117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1037825" y="5762735"/>
            <a:ext cx="749493" cy="1093965"/>
            <a:chOff x="7472392" y="657455"/>
            <a:chExt cx="685803" cy="1030130"/>
          </a:xfrm>
        </p:grpSpPr>
        <p:sp>
          <p:nvSpPr>
            <p:cNvPr id="66" name="Rounded Rectangle 65"/>
            <p:cNvSpPr/>
            <p:nvPr/>
          </p:nvSpPr>
          <p:spPr>
            <a:xfrm>
              <a:off x="7472392" y="657455"/>
              <a:ext cx="685803" cy="10301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art 66"/>
            <p:cNvSpPr/>
            <p:nvPr/>
          </p:nvSpPr>
          <p:spPr>
            <a:xfrm>
              <a:off x="7627130" y="1034134"/>
              <a:ext cx="364892" cy="375117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575003" y="1942007"/>
            <a:ext cx="749493" cy="1093965"/>
            <a:chOff x="7472392" y="657455"/>
            <a:chExt cx="685803" cy="1030130"/>
          </a:xfrm>
        </p:grpSpPr>
        <p:sp>
          <p:nvSpPr>
            <p:cNvPr id="69" name="Rounded Rectangle 68"/>
            <p:cNvSpPr/>
            <p:nvPr/>
          </p:nvSpPr>
          <p:spPr>
            <a:xfrm>
              <a:off x="7472392" y="657455"/>
              <a:ext cx="685803" cy="10301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art 69"/>
            <p:cNvSpPr/>
            <p:nvPr/>
          </p:nvSpPr>
          <p:spPr>
            <a:xfrm>
              <a:off x="7627130" y="1034134"/>
              <a:ext cx="364892" cy="375117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9384901" y="3156853"/>
            <a:ext cx="749493" cy="1093965"/>
            <a:chOff x="7472392" y="657455"/>
            <a:chExt cx="685803" cy="1030130"/>
          </a:xfrm>
        </p:grpSpPr>
        <p:sp>
          <p:nvSpPr>
            <p:cNvPr id="72" name="Rounded Rectangle 71"/>
            <p:cNvSpPr/>
            <p:nvPr/>
          </p:nvSpPr>
          <p:spPr>
            <a:xfrm>
              <a:off x="7472392" y="657455"/>
              <a:ext cx="685803" cy="10301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Heart 72"/>
            <p:cNvSpPr/>
            <p:nvPr/>
          </p:nvSpPr>
          <p:spPr>
            <a:xfrm>
              <a:off x="7627130" y="1034134"/>
              <a:ext cx="364892" cy="375117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411026" y="4476201"/>
            <a:ext cx="749493" cy="1093965"/>
            <a:chOff x="7472392" y="657455"/>
            <a:chExt cx="685803" cy="1030130"/>
          </a:xfrm>
        </p:grpSpPr>
        <p:sp>
          <p:nvSpPr>
            <p:cNvPr id="75" name="Rounded Rectangle 74"/>
            <p:cNvSpPr/>
            <p:nvPr/>
          </p:nvSpPr>
          <p:spPr>
            <a:xfrm>
              <a:off x="7472392" y="657455"/>
              <a:ext cx="685803" cy="10301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Heart 75"/>
            <p:cNvSpPr/>
            <p:nvPr/>
          </p:nvSpPr>
          <p:spPr>
            <a:xfrm>
              <a:off x="7627130" y="1034134"/>
              <a:ext cx="364892" cy="375117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1043884" y="4463139"/>
            <a:ext cx="749493" cy="1093965"/>
            <a:chOff x="7472392" y="657455"/>
            <a:chExt cx="685803" cy="1030130"/>
          </a:xfrm>
        </p:grpSpPr>
        <p:sp>
          <p:nvSpPr>
            <p:cNvPr id="78" name="Rounded Rectangle 77"/>
            <p:cNvSpPr/>
            <p:nvPr/>
          </p:nvSpPr>
          <p:spPr>
            <a:xfrm>
              <a:off x="7472392" y="657455"/>
              <a:ext cx="685803" cy="10301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art 78"/>
            <p:cNvSpPr/>
            <p:nvPr/>
          </p:nvSpPr>
          <p:spPr>
            <a:xfrm>
              <a:off x="7627130" y="1034134"/>
              <a:ext cx="364892" cy="375117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588067" y="5764035"/>
            <a:ext cx="749493" cy="1093965"/>
            <a:chOff x="7472392" y="657455"/>
            <a:chExt cx="685803" cy="1030130"/>
          </a:xfrm>
        </p:grpSpPr>
        <p:sp>
          <p:nvSpPr>
            <p:cNvPr id="85" name="Rounded Rectangle 84"/>
            <p:cNvSpPr/>
            <p:nvPr/>
          </p:nvSpPr>
          <p:spPr>
            <a:xfrm>
              <a:off x="7472392" y="657455"/>
              <a:ext cx="685803" cy="10301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Heart 85"/>
            <p:cNvSpPr/>
            <p:nvPr/>
          </p:nvSpPr>
          <p:spPr>
            <a:xfrm>
              <a:off x="7627130" y="1034134"/>
              <a:ext cx="364892" cy="375117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508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86350" y="323850"/>
            <a:ext cx="5524500" cy="6191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Engulfment Fatality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799" y="788988"/>
            <a:ext cx="5219701" cy="326866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200" dirty="0" smtClean="0"/>
              <a:t>On </a:t>
            </a:r>
            <a:r>
              <a:rPr lang="en-US" sz="2200" dirty="0"/>
              <a:t>June 19, 2020, a miner died while inspecting a stockpile for oversized material. As the victim walked along the toe of the stockpile, a portion of the stockpile collapsed, covering him with approximately four feet of material.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CB189A-30F1-45FC-B325-B350AA42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675" y="1224275"/>
            <a:ext cx="6307593" cy="4728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833184-49B8-4BF3-9A10-C23F4FE64E57}"/>
              </a:ext>
            </a:extLst>
          </p:cNvPr>
          <p:cNvSpPr txBox="1"/>
          <p:nvPr/>
        </p:nvSpPr>
        <p:spPr>
          <a:xfrm>
            <a:off x="276224" y="4115204"/>
            <a:ext cx="5375307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dirty="0"/>
              <a:t>In </a:t>
            </a:r>
            <a:r>
              <a:rPr lang="en-US" sz="2200" dirty="0" smtClean="0"/>
              <a:t>groups</a:t>
            </a:r>
            <a:r>
              <a:rPr lang="en-US" sz="2200" dirty="0"/>
              <a:t>, analyze this fatality and prepare to report </a:t>
            </a:r>
            <a:r>
              <a:rPr lang="en-US" sz="2200" b="1" dirty="0"/>
              <a:t>hazards</a:t>
            </a:r>
            <a:r>
              <a:rPr lang="en-US" sz="2200" dirty="0"/>
              <a:t> and an assessment of which</a:t>
            </a:r>
            <a:r>
              <a:rPr lang="en-US" sz="2200" b="1" dirty="0"/>
              <a:t> </a:t>
            </a:r>
            <a:r>
              <a:rPr lang="en-US" sz="2200" b="1" dirty="0" err="1"/>
              <a:t>HoC</a:t>
            </a:r>
            <a:r>
              <a:rPr lang="en-US" sz="2200" b="1" dirty="0"/>
              <a:t> </a:t>
            </a:r>
            <a:r>
              <a:rPr lang="en-US" sz="2200" dirty="0"/>
              <a:t>level</a:t>
            </a:r>
            <a:r>
              <a:rPr lang="en-US" sz="2200" b="1" dirty="0"/>
              <a:t> </a:t>
            </a:r>
            <a:r>
              <a:rPr lang="en-US" sz="2200" dirty="0"/>
              <a:t>each best practice represents.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2305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Scenario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61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00575" y="361951"/>
            <a:ext cx="6267450" cy="6096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Hierarchy of Controls </a:t>
            </a:r>
            <a:r>
              <a:rPr lang="en-US" sz="3200" dirty="0" smtClean="0"/>
              <a:t>Cards</a:t>
            </a:r>
            <a:endParaRPr lang="en-US" sz="3200" dirty="0"/>
          </a:p>
        </p:txBody>
      </p:sp>
      <p:sp>
        <p:nvSpPr>
          <p:cNvPr id="7" name="AutoShape 4" descr="data:image/svg+xml;charset=utf8,%20%3Csvg%20width%3D'98'%20height%3D'98'%20xmlns%3D'http%3A%2F%2Fwww.w3.org%2F2000%2Fsvg'%20xmlns%3Axlink%3D'http%3A%2F%2Fwww.w3.org%2F1999%2Fxlink'%20overflow%3D'hidden'%3E%3Cdefs%3E%3CclipPath%20id%3D'clip0'%3E%3Crect%20x%3D'0'%20y%3D'0'%20width%3D'98'%20height%3D'98'%2F%3E%3C%2FclipPath%3E%3C%2Fdefs%3E%3Cg%20clip-path%3D'url(%23clip0)'%3E%3Cpath%20d%3D'M49%2029.8084C36.1375%204.28755%2014.2917%2019.6%2014.2917%2033.8917%2014.2917%2055.3292%2049%2081.8708%2049%2081.8708%2049%2081.8708%2083.7083%2055.3292%2083.7083%2033.8917%2083.7083%2019.6%2061.8625%204.28755%2049%2029.8084Z'%20fill%3D'%23FF0000'%2F%3E%3C%2Fg%3E%3C%2Fsvg%3E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1C5384A-1E51-464C-8628-B835D02168EA}"/>
              </a:ext>
            </a:extLst>
          </p:cNvPr>
          <p:cNvGrpSpPr/>
          <p:nvPr/>
        </p:nvGrpSpPr>
        <p:grpSpPr>
          <a:xfrm>
            <a:off x="1200150" y="1194325"/>
            <a:ext cx="9763125" cy="2669134"/>
            <a:chOff x="523875" y="1390123"/>
            <a:chExt cx="11309091" cy="3091784"/>
          </a:xfrm>
        </p:grpSpPr>
        <p:sp>
          <p:nvSpPr>
            <p:cNvPr id="5" name="Rounded Rectangle 4"/>
            <p:cNvSpPr/>
            <p:nvPr/>
          </p:nvSpPr>
          <p:spPr>
            <a:xfrm>
              <a:off x="523875" y="1390123"/>
              <a:ext cx="2125134" cy="3091784"/>
            </a:xfrm>
            <a:prstGeom prst="roundRect">
              <a:avLst/>
            </a:prstGeom>
            <a:noFill/>
            <a:ln w="25400">
              <a:solidFill>
                <a:srgbClr val="213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666C7E28-DCFD-4791-B7D6-3F2085BD9175}"/>
                </a:ext>
              </a:extLst>
            </p:cNvPr>
            <p:cNvSpPr/>
            <p:nvPr/>
          </p:nvSpPr>
          <p:spPr>
            <a:xfrm>
              <a:off x="2813851" y="1390123"/>
              <a:ext cx="2125134" cy="3091784"/>
            </a:xfrm>
            <a:prstGeom prst="roundRect">
              <a:avLst/>
            </a:prstGeom>
            <a:noFill/>
            <a:ln w="25400">
              <a:solidFill>
                <a:srgbClr val="213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6AB86BAA-6A5C-4842-A197-A50696C6D297}"/>
                </a:ext>
              </a:extLst>
            </p:cNvPr>
            <p:cNvSpPr/>
            <p:nvPr/>
          </p:nvSpPr>
          <p:spPr>
            <a:xfrm>
              <a:off x="5103827" y="1390123"/>
              <a:ext cx="2125134" cy="3091784"/>
            </a:xfrm>
            <a:prstGeom prst="roundRect">
              <a:avLst/>
            </a:prstGeom>
            <a:noFill/>
            <a:ln w="25400">
              <a:solidFill>
                <a:srgbClr val="213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id="{62202B21-2F3B-4D3A-A84B-6442ABA1B777}"/>
                </a:ext>
              </a:extLst>
            </p:cNvPr>
            <p:cNvSpPr/>
            <p:nvPr/>
          </p:nvSpPr>
          <p:spPr>
            <a:xfrm>
              <a:off x="7393803" y="1390123"/>
              <a:ext cx="2125134" cy="3091784"/>
            </a:xfrm>
            <a:prstGeom prst="roundRect">
              <a:avLst/>
            </a:prstGeom>
            <a:noFill/>
            <a:ln w="25400">
              <a:solidFill>
                <a:srgbClr val="213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4">
              <a:extLst>
                <a:ext uri="{FF2B5EF4-FFF2-40B4-BE49-F238E27FC236}">
                  <a16:creationId xmlns:a16="http://schemas.microsoft.com/office/drawing/2014/main" id="{40B474CD-B375-493D-8467-C63753F45333}"/>
                </a:ext>
              </a:extLst>
            </p:cNvPr>
            <p:cNvSpPr/>
            <p:nvPr/>
          </p:nvSpPr>
          <p:spPr>
            <a:xfrm>
              <a:off x="9683779" y="1390123"/>
              <a:ext cx="2125134" cy="3091784"/>
            </a:xfrm>
            <a:prstGeom prst="roundRect">
              <a:avLst/>
            </a:prstGeom>
            <a:noFill/>
            <a:ln w="25400">
              <a:solidFill>
                <a:srgbClr val="213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 descr="Heart">
              <a:extLst>
                <a:ext uri="{FF2B5EF4-FFF2-40B4-BE49-F238E27FC236}">
                  <a16:creationId xmlns:a16="http://schemas.microsoft.com/office/drawing/2014/main" id="{32BB6414-ED94-4BB3-AE13-41CBC6BEE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39980" y="2530492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Heart">
              <a:extLst>
                <a:ext uri="{FF2B5EF4-FFF2-40B4-BE49-F238E27FC236}">
                  <a16:creationId xmlns:a16="http://schemas.microsoft.com/office/drawing/2014/main" id="{D3D39ABE-3A6F-42AC-B6D0-E3B1E682B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419218" y="3490886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Heart">
              <a:extLst>
                <a:ext uri="{FF2B5EF4-FFF2-40B4-BE49-F238E27FC236}">
                  <a16:creationId xmlns:a16="http://schemas.microsoft.com/office/drawing/2014/main" id="{B51DBF33-AD62-4504-8906-6A5B6ABD9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419218" y="1631985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Heart">
              <a:extLst>
                <a:ext uri="{FF2B5EF4-FFF2-40B4-BE49-F238E27FC236}">
                  <a16:creationId xmlns:a16="http://schemas.microsoft.com/office/drawing/2014/main" id="{ED7F5F48-E98C-439A-9BFD-5D077FBB8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709194" y="2530492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Heart">
              <a:extLst>
                <a:ext uri="{FF2B5EF4-FFF2-40B4-BE49-F238E27FC236}">
                  <a16:creationId xmlns:a16="http://schemas.microsoft.com/office/drawing/2014/main" id="{261D7942-18E1-4922-BA38-C2AD75493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709194" y="3490886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Heart">
              <a:extLst>
                <a:ext uri="{FF2B5EF4-FFF2-40B4-BE49-F238E27FC236}">
                  <a16:creationId xmlns:a16="http://schemas.microsoft.com/office/drawing/2014/main" id="{D610F6B3-E350-4A4A-8AB8-C9316DA69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709194" y="1631985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Heart">
              <a:extLst>
                <a:ext uri="{FF2B5EF4-FFF2-40B4-BE49-F238E27FC236}">
                  <a16:creationId xmlns:a16="http://schemas.microsoft.com/office/drawing/2014/main" id="{9A2F211C-2E4D-480E-BC00-56576F1A3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463948" y="3490886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Heart">
              <a:extLst>
                <a:ext uri="{FF2B5EF4-FFF2-40B4-BE49-F238E27FC236}">
                  <a16:creationId xmlns:a16="http://schemas.microsoft.com/office/drawing/2014/main" id="{766E6F5D-E821-4D0C-9356-1DB187503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7541970" y="3490886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Heart">
              <a:extLst>
                <a:ext uri="{FF2B5EF4-FFF2-40B4-BE49-F238E27FC236}">
                  <a16:creationId xmlns:a16="http://schemas.microsoft.com/office/drawing/2014/main" id="{C755FA6B-3B64-4D6B-9034-34031DAD6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401661" y="1631985"/>
              <a:ext cx="914400" cy="914400"/>
            </a:xfrm>
            <a:prstGeom prst="rect">
              <a:avLst/>
            </a:prstGeom>
          </p:spPr>
        </p:pic>
        <p:pic>
          <p:nvPicPr>
            <p:cNvPr id="22" name="Graphic 21" descr="Heart">
              <a:extLst>
                <a:ext uri="{FF2B5EF4-FFF2-40B4-BE49-F238E27FC236}">
                  <a16:creationId xmlns:a16="http://schemas.microsoft.com/office/drawing/2014/main" id="{7A120015-E540-4066-9AEF-6BE9A2C22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7541423" y="1631985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Heart">
              <a:extLst>
                <a:ext uri="{FF2B5EF4-FFF2-40B4-BE49-F238E27FC236}">
                  <a16:creationId xmlns:a16="http://schemas.microsoft.com/office/drawing/2014/main" id="{91BBEFB7-159C-4A5E-9AC2-162E23CC2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732266" y="3490886"/>
              <a:ext cx="914400" cy="914400"/>
            </a:xfrm>
            <a:prstGeom prst="rect">
              <a:avLst/>
            </a:prstGeom>
          </p:spPr>
        </p:pic>
        <p:pic>
          <p:nvPicPr>
            <p:cNvPr id="24" name="Graphic 23" descr="Heart">
              <a:extLst>
                <a:ext uri="{FF2B5EF4-FFF2-40B4-BE49-F238E27FC236}">
                  <a16:creationId xmlns:a16="http://schemas.microsoft.com/office/drawing/2014/main" id="{06F3DD9B-EE6F-43DD-9EA4-62DBFFDFA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810288" y="3490886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Heart">
              <a:extLst>
                <a:ext uri="{FF2B5EF4-FFF2-40B4-BE49-F238E27FC236}">
                  <a16:creationId xmlns:a16="http://schemas.microsoft.com/office/drawing/2014/main" id="{82D4BE28-3A52-457F-96C9-D1178E4A2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678104" y="1631985"/>
              <a:ext cx="914400" cy="914400"/>
            </a:xfrm>
            <a:prstGeom prst="rect">
              <a:avLst/>
            </a:prstGeom>
          </p:spPr>
        </p:pic>
        <p:pic>
          <p:nvPicPr>
            <p:cNvPr id="26" name="Graphic 25" descr="Heart">
              <a:extLst>
                <a:ext uri="{FF2B5EF4-FFF2-40B4-BE49-F238E27FC236}">
                  <a16:creationId xmlns:a16="http://schemas.microsoft.com/office/drawing/2014/main" id="{758B0C18-9064-44CF-ACD1-F4B7AEE18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817866" y="1631985"/>
              <a:ext cx="914400" cy="914400"/>
            </a:xfrm>
            <a:prstGeom prst="rect">
              <a:avLst/>
            </a:prstGeom>
          </p:spPr>
        </p:pic>
        <p:pic>
          <p:nvPicPr>
            <p:cNvPr id="27" name="Graphic 26" descr="Heart">
              <a:extLst>
                <a:ext uri="{FF2B5EF4-FFF2-40B4-BE49-F238E27FC236}">
                  <a16:creationId xmlns:a16="http://schemas.microsoft.com/office/drawing/2014/main" id="{4D52E24A-3AF1-4729-8E76-1827BF12A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275066" y="2530492"/>
              <a:ext cx="914400" cy="9144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5EBB618-262D-42EB-997A-8B0F9BB07D35}"/>
                </a:ext>
              </a:extLst>
            </p:cNvPr>
            <p:cNvSpPr txBox="1"/>
            <p:nvPr/>
          </p:nvSpPr>
          <p:spPr>
            <a:xfrm rot="2798002">
              <a:off x="2650347" y="2626016"/>
              <a:ext cx="2630783" cy="534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entury Gothic" panose="020B0502020202020204" pitchFamily="34" charset="0"/>
                </a:rPr>
                <a:t>Administrative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7A0E5AB-01E1-457C-B3A6-845E5ABA9355}"/>
                </a:ext>
              </a:extLst>
            </p:cNvPr>
            <p:cNvSpPr txBox="1"/>
            <p:nvPr/>
          </p:nvSpPr>
          <p:spPr>
            <a:xfrm>
              <a:off x="557378" y="1672610"/>
              <a:ext cx="21036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entury Gothic" panose="020B0502020202020204" pitchFamily="34" charset="0"/>
                </a:rPr>
                <a:t>Personal Protective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37EC3C-DDD8-45E6-8875-87DD696ECED1}"/>
                </a:ext>
              </a:extLst>
            </p:cNvPr>
            <p:cNvSpPr txBox="1"/>
            <p:nvPr/>
          </p:nvSpPr>
          <p:spPr>
            <a:xfrm rot="16200000">
              <a:off x="4154756" y="2705301"/>
              <a:ext cx="2600150" cy="534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entury Gothic" panose="020B0502020202020204" pitchFamily="34" charset="0"/>
                </a:rPr>
                <a:t>Engineering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76B2B6-9E08-4410-816B-80C18C651309}"/>
                </a:ext>
              </a:extLst>
            </p:cNvPr>
            <p:cNvSpPr txBox="1"/>
            <p:nvPr/>
          </p:nvSpPr>
          <p:spPr>
            <a:xfrm>
              <a:off x="7369750" y="2710191"/>
              <a:ext cx="2149187" cy="534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entury Gothic" panose="020B0502020202020204" pitchFamily="34" charset="0"/>
                </a:rPr>
                <a:t>Substitution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7C05297-788E-4843-A638-9427E2A25421}"/>
                </a:ext>
              </a:extLst>
            </p:cNvPr>
            <p:cNvSpPr txBox="1"/>
            <p:nvPr/>
          </p:nvSpPr>
          <p:spPr>
            <a:xfrm>
              <a:off x="9683779" y="3170623"/>
              <a:ext cx="2149187" cy="534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entury Gothic" panose="020B0502020202020204" pitchFamily="34" charset="0"/>
                </a:rPr>
                <a:t>Elimination</a:t>
              </a:r>
              <a:endParaRPr lang="en-US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9B24758-58BF-45BC-8263-0BE284F6B325}"/>
                </a:ext>
              </a:extLst>
            </p:cNvPr>
            <p:cNvSpPr txBox="1"/>
            <p:nvPr/>
          </p:nvSpPr>
          <p:spPr>
            <a:xfrm>
              <a:off x="557378" y="3292703"/>
              <a:ext cx="2103657" cy="534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entury Gothic" panose="020B0502020202020204" pitchFamily="34" charset="0"/>
                </a:rPr>
                <a:t>Equipment</a:t>
              </a:r>
              <a:endParaRPr lang="en-US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D14F419-2410-4635-A693-4CAEE5FC7198}"/>
                </a:ext>
              </a:extLst>
            </p:cNvPr>
            <p:cNvSpPr txBox="1"/>
            <p:nvPr/>
          </p:nvSpPr>
          <p:spPr>
            <a:xfrm>
              <a:off x="2249038" y="4043487"/>
              <a:ext cx="3498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F7DADC1-B5E8-4A7F-85C2-B000508D5230}"/>
                </a:ext>
              </a:extLst>
            </p:cNvPr>
            <p:cNvSpPr txBox="1"/>
            <p:nvPr/>
          </p:nvSpPr>
          <p:spPr>
            <a:xfrm>
              <a:off x="4536381" y="4043487"/>
              <a:ext cx="3498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86A3B5-84D3-49EE-92E1-13A4C689DED2}"/>
                </a:ext>
              </a:extLst>
            </p:cNvPr>
            <p:cNvSpPr txBox="1"/>
            <p:nvPr/>
          </p:nvSpPr>
          <p:spPr>
            <a:xfrm>
              <a:off x="6785329" y="4043487"/>
              <a:ext cx="3498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834F6BF-6CE0-42E1-9B7C-975D3D11C746}"/>
                </a:ext>
              </a:extLst>
            </p:cNvPr>
            <p:cNvSpPr txBox="1"/>
            <p:nvPr/>
          </p:nvSpPr>
          <p:spPr>
            <a:xfrm>
              <a:off x="9088109" y="4043487"/>
              <a:ext cx="3498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1DB676C-5DD1-46EF-8AF8-9928565391A4}"/>
                </a:ext>
              </a:extLst>
            </p:cNvPr>
            <p:cNvSpPr txBox="1"/>
            <p:nvPr/>
          </p:nvSpPr>
          <p:spPr>
            <a:xfrm>
              <a:off x="11417585" y="4043487"/>
              <a:ext cx="3498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entury Gothic" panose="020B0502020202020204" pitchFamily="34" charset="0"/>
                </a:rPr>
                <a:t>5</a:t>
              </a:r>
            </a:p>
          </p:txBody>
        </p:sp>
      </p:grp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2670AEA2-21E9-40BE-8891-92E341758D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271284"/>
              </p:ext>
            </p:extLst>
          </p:nvPr>
        </p:nvGraphicFramePr>
        <p:xfrm>
          <a:off x="1171575" y="4372243"/>
          <a:ext cx="983932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2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2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6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u="sng" dirty="0">
                          <a:solidFill>
                            <a:schemeClr val="tx1"/>
                          </a:solidFill>
                          <a:latin typeface="+mn-lt"/>
                        </a:rPr>
                        <a:t>Protect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the worker with personal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protective equipment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u="sng" dirty="0">
                          <a:solidFill>
                            <a:schemeClr val="tx1"/>
                          </a:solidFill>
                          <a:latin typeface="+mn-lt"/>
                        </a:rPr>
                        <a:t>Change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the way work is performed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u="sng" dirty="0">
                          <a:solidFill>
                            <a:schemeClr val="tx1"/>
                          </a:solidFill>
                          <a:latin typeface="+mn-lt"/>
                        </a:rPr>
                        <a:t>Isolate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workers from the hazard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u="sng" dirty="0">
                          <a:solidFill>
                            <a:schemeClr val="tx1"/>
                          </a:solidFill>
                          <a:latin typeface="+mn-lt"/>
                        </a:rPr>
                        <a:t>Replace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the hazard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Physically </a:t>
                      </a:r>
                      <a:r>
                        <a:rPr lang="en-US" sz="1800" b="0" u="sng" dirty="0">
                          <a:solidFill>
                            <a:schemeClr val="tx1"/>
                          </a:solidFill>
                          <a:latin typeface="+mn-lt"/>
                        </a:rPr>
                        <a:t>remove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the hazard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209675" y="3938830"/>
            <a:ext cx="9725026" cy="376907"/>
            <a:chOff x="557378" y="4596055"/>
            <a:chExt cx="11442576" cy="376907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1387876-CD66-41FA-AB88-B64CBFB924AF}"/>
                </a:ext>
              </a:extLst>
            </p:cNvPr>
            <p:cNvSpPr/>
            <p:nvPr/>
          </p:nvSpPr>
          <p:spPr>
            <a:xfrm>
              <a:off x="557378" y="4653056"/>
              <a:ext cx="11251535" cy="285690"/>
            </a:xfrm>
            <a:prstGeom prst="rect">
              <a:avLst/>
            </a:prstGeom>
            <a:gradFill flip="none" rotWithShape="1">
              <a:gsLst>
                <a:gs pos="5000">
                  <a:srgbClr val="21314D"/>
                </a:gs>
                <a:gs pos="29000">
                  <a:srgbClr val="92A2BD"/>
                </a:gs>
                <a:gs pos="54000">
                  <a:srgbClr val="92D050"/>
                </a:gs>
                <a:gs pos="98000">
                  <a:srgbClr val="F08865"/>
                </a:gs>
                <a:gs pos="76000">
                  <a:srgbClr val="D2492A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1E2B640-FB3C-4196-80DE-872772506EC2}"/>
                </a:ext>
              </a:extLst>
            </p:cNvPr>
            <p:cNvSpPr txBox="1"/>
            <p:nvPr/>
          </p:nvSpPr>
          <p:spPr>
            <a:xfrm>
              <a:off x="607002" y="4596055"/>
              <a:ext cx="2752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LEAST EFFECTIVE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C3EDBD4-A975-4AB1-954E-237B68895782}"/>
                </a:ext>
              </a:extLst>
            </p:cNvPr>
            <p:cNvSpPr txBox="1"/>
            <p:nvPr/>
          </p:nvSpPr>
          <p:spPr>
            <a:xfrm>
              <a:off x="8929175" y="4603630"/>
              <a:ext cx="3070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MOST EFFECTIVE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234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42211961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984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7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Best Practices – Engulfment Fatality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Identify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Control(s)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2027">
                <a:tc>
                  <a:txBody>
                    <a:bodyPr/>
                    <a:lstStyle/>
                    <a:p>
                      <a:pPr marL="1158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Establish and discuss safe work procedures </a:t>
                      </a:r>
                      <a:r>
                        <a:rPr lang="en-US" sz="1600" dirty="0"/>
                        <a:t>before beginning work. Identify and control all hazards associated with the work to be performed and the methods to properly protect persons.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7654">
                <a:tc>
                  <a:txBody>
                    <a:bodyPr/>
                    <a:lstStyle/>
                    <a:p>
                      <a:pPr marL="115888" indent="0"/>
                      <a:r>
                        <a:rPr lang="en-US" sz="1600" b="0" dirty="0"/>
                        <a:t>Task train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dirty="0"/>
                        <a:t>everyone to recognize potentially hazardous conditions that can decrease bank or slope stability and ensure they understand safe job procedures for eliminating hazards. </a:t>
                      </a:r>
                      <a:endParaRPr lang="en-US" sz="16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4106">
                <a:tc>
                  <a:txBody>
                    <a:bodyPr/>
                    <a:lstStyle/>
                    <a:p>
                      <a:pPr marL="1158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Stay clear </a:t>
                      </a:r>
                      <a:r>
                        <a:rPr lang="en-US" sz="1600" dirty="0"/>
                        <a:t>of potentially unstable areas. Barricade the toe area to prevent access where hazards have not been corrected. </a:t>
                      </a:r>
                    </a:p>
                    <a:p>
                      <a:pPr marL="115888" indent="0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5487">
                <a:tc>
                  <a:txBody>
                    <a:bodyPr/>
                    <a:lstStyle/>
                    <a:p>
                      <a:r>
                        <a:rPr lang="en-US" sz="1600" b="0" dirty="0"/>
                        <a:t>Oversteepened slopes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dirty="0"/>
                        <a:t>may be flattened from the top of the stockpile by using a bulldozer to gradually cut down the slope. Co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nstruct stockpiles in a manner to eliminate vertical heights that require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undercutting.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5950">
                <a:tc>
                  <a:txBody>
                    <a:bodyPr/>
                    <a:lstStyle/>
                    <a:p>
                      <a:pPr marL="115888" indent="0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Promptly notify miners that the stockpile area could adversely affect safety or health. </a:t>
                      </a:r>
                      <a:endParaRPr lang="en-US" sz="1600" b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74E0C5B-49DD-4DD3-A03E-CDD497B3E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474" y="604165"/>
            <a:ext cx="4062804" cy="112916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50B3D9CE-83E4-4BCA-A6BB-E1A859D30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842" y="1948806"/>
            <a:ext cx="4062804" cy="112916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F3886D3-B184-4132-BBA6-2B67AFCB3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474" y="3169351"/>
            <a:ext cx="4062804" cy="112916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04BA4BC-E6B0-48DE-B24C-E2A91BAEB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106" y="4467351"/>
            <a:ext cx="4062804" cy="112916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F6C9DA9B-5153-4508-AD73-0AFCAEF78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474" y="5728840"/>
            <a:ext cx="4062804" cy="112916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7771038" y="1946362"/>
            <a:ext cx="749493" cy="1093965"/>
            <a:chOff x="7472392" y="657455"/>
            <a:chExt cx="685803" cy="1030130"/>
          </a:xfrm>
        </p:grpSpPr>
        <p:sp>
          <p:nvSpPr>
            <p:cNvPr id="24" name="Rounded Rectangle 23"/>
            <p:cNvSpPr/>
            <p:nvPr/>
          </p:nvSpPr>
          <p:spPr>
            <a:xfrm>
              <a:off x="7472392" y="657455"/>
              <a:ext cx="685803" cy="10301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art 24"/>
            <p:cNvSpPr/>
            <p:nvPr/>
          </p:nvSpPr>
          <p:spPr>
            <a:xfrm>
              <a:off x="7627130" y="1034134"/>
              <a:ext cx="364892" cy="375117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402318" y="1946361"/>
            <a:ext cx="749493" cy="1093965"/>
            <a:chOff x="7472392" y="657455"/>
            <a:chExt cx="685803" cy="1030130"/>
          </a:xfrm>
        </p:grpSpPr>
        <p:sp>
          <p:nvSpPr>
            <p:cNvPr id="27" name="Rounded Rectangle 26"/>
            <p:cNvSpPr/>
            <p:nvPr/>
          </p:nvSpPr>
          <p:spPr>
            <a:xfrm>
              <a:off x="7472392" y="657455"/>
              <a:ext cx="685803" cy="10301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art 27"/>
            <p:cNvSpPr/>
            <p:nvPr/>
          </p:nvSpPr>
          <p:spPr>
            <a:xfrm>
              <a:off x="7627130" y="1034134"/>
              <a:ext cx="364892" cy="375117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222639" y="1946361"/>
            <a:ext cx="749493" cy="1093965"/>
            <a:chOff x="7472392" y="657455"/>
            <a:chExt cx="685803" cy="1030130"/>
          </a:xfrm>
        </p:grpSpPr>
        <p:sp>
          <p:nvSpPr>
            <p:cNvPr id="30" name="Rounded Rectangle 29"/>
            <p:cNvSpPr/>
            <p:nvPr/>
          </p:nvSpPr>
          <p:spPr>
            <a:xfrm>
              <a:off x="7472392" y="657455"/>
              <a:ext cx="685803" cy="10301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eart 30"/>
            <p:cNvSpPr/>
            <p:nvPr/>
          </p:nvSpPr>
          <p:spPr>
            <a:xfrm>
              <a:off x="7627130" y="1034134"/>
              <a:ext cx="364892" cy="375117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1032681" y="1945062"/>
            <a:ext cx="749493" cy="1093965"/>
            <a:chOff x="7472392" y="657455"/>
            <a:chExt cx="685803" cy="1030130"/>
          </a:xfrm>
        </p:grpSpPr>
        <p:sp>
          <p:nvSpPr>
            <p:cNvPr id="33" name="Rounded Rectangle 32"/>
            <p:cNvSpPr/>
            <p:nvPr/>
          </p:nvSpPr>
          <p:spPr>
            <a:xfrm>
              <a:off x="7472392" y="657455"/>
              <a:ext cx="685803" cy="10301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art 33"/>
            <p:cNvSpPr/>
            <p:nvPr/>
          </p:nvSpPr>
          <p:spPr>
            <a:xfrm>
              <a:off x="7627130" y="1034134"/>
              <a:ext cx="364892" cy="375117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781670" y="3184851"/>
            <a:ext cx="749493" cy="1093965"/>
            <a:chOff x="7472392" y="657455"/>
            <a:chExt cx="685803" cy="1030130"/>
          </a:xfrm>
        </p:grpSpPr>
        <p:sp>
          <p:nvSpPr>
            <p:cNvPr id="36" name="Rounded Rectangle 35"/>
            <p:cNvSpPr/>
            <p:nvPr/>
          </p:nvSpPr>
          <p:spPr>
            <a:xfrm>
              <a:off x="7472392" y="657455"/>
              <a:ext cx="685803" cy="10301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eart 36"/>
            <p:cNvSpPr/>
            <p:nvPr/>
          </p:nvSpPr>
          <p:spPr>
            <a:xfrm>
              <a:off x="7627130" y="1034134"/>
              <a:ext cx="364892" cy="375117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588407" y="3176123"/>
            <a:ext cx="749493" cy="1093965"/>
            <a:chOff x="7472392" y="657455"/>
            <a:chExt cx="685803" cy="1030130"/>
          </a:xfrm>
        </p:grpSpPr>
        <p:sp>
          <p:nvSpPr>
            <p:cNvPr id="39" name="Rounded Rectangle 38"/>
            <p:cNvSpPr/>
            <p:nvPr/>
          </p:nvSpPr>
          <p:spPr>
            <a:xfrm>
              <a:off x="7472392" y="657455"/>
              <a:ext cx="685803" cy="10301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rt 39"/>
            <p:cNvSpPr/>
            <p:nvPr/>
          </p:nvSpPr>
          <p:spPr>
            <a:xfrm>
              <a:off x="7627130" y="1034134"/>
              <a:ext cx="364892" cy="375117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0218314" y="3184851"/>
            <a:ext cx="749493" cy="1093965"/>
            <a:chOff x="7472392" y="657455"/>
            <a:chExt cx="685803" cy="1030130"/>
          </a:xfrm>
        </p:grpSpPr>
        <p:sp>
          <p:nvSpPr>
            <p:cNvPr id="42" name="Rounded Rectangle 41"/>
            <p:cNvSpPr/>
            <p:nvPr/>
          </p:nvSpPr>
          <p:spPr>
            <a:xfrm>
              <a:off x="7472392" y="657455"/>
              <a:ext cx="685803" cy="10301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eart 42"/>
            <p:cNvSpPr/>
            <p:nvPr/>
          </p:nvSpPr>
          <p:spPr>
            <a:xfrm>
              <a:off x="7627130" y="1034134"/>
              <a:ext cx="364892" cy="375117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1043616" y="3186614"/>
            <a:ext cx="749493" cy="1093965"/>
            <a:chOff x="7472392" y="657455"/>
            <a:chExt cx="685803" cy="1030130"/>
          </a:xfrm>
        </p:grpSpPr>
        <p:sp>
          <p:nvSpPr>
            <p:cNvPr id="45" name="Rounded Rectangle 44"/>
            <p:cNvSpPr/>
            <p:nvPr/>
          </p:nvSpPr>
          <p:spPr>
            <a:xfrm>
              <a:off x="7472392" y="657455"/>
              <a:ext cx="685803" cy="10301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eart 45"/>
            <p:cNvSpPr/>
            <p:nvPr/>
          </p:nvSpPr>
          <p:spPr>
            <a:xfrm>
              <a:off x="7627130" y="1034134"/>
              <a:ext cx="364892" cy="375117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792302" y="4480572"/>
            <a:ext cx="749493" cy="1093965"/>
            <a:chOff x="7472392" y="657455"/>
            <a:chExt cx="685803" cy="1030130"/>
          </a:xfrm>
        </p:grpSpPr>
        <p:sp>
          <p:nvSpPr>
            <p:cNvPr id="48" name="Rounded Rectangle 47"/>
            <p:cNvSpPr/>
            <p:nvPr/>
          </p:nvSpPr>
          <p:spPr>
            <a:xfrm>
              <a:off x="7472392" y="657455"/>
              <a:ext cx="685803" cy="10301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Heart 48"/>
            <p:cNvSpPr/>
            <p:nvPr/>
          </p:nvSpPr>
          <p:spPr>
            <a:xfrm>
              <a:off x="7627130" y="1034134"/>
              <a:ext cx="364892" cy="375117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599039" y="4471844"/>
            <a:ext cx="749493" cy="1093965"/>
            <a:chOff x="7472392" y="657455"/>
            <a:chExt cx="685803" cy="1030130"/>
          </a:xfrm>
        </p:grpSpPr>
        <p:sp>
          <p:nvSpPr>
            <p:cNvPr id="51" name="Rounded Rectangle 50"/>
            <p:cNvSpPr/>
            <p:nvPr/>
          </p:nvSpPr>
          <p:spPr>
            <a:xfrm>
              <a:off x="7472392" y="657455"/>
              <a:ext cx="685803" cy="10301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rt 51"/>
            <p:cNvSpPr/>
            <p:nvPr/>
          </p:nvSpPr>
          <p:spPr>
            <a:xfrm>
              <a:off x="7627130" y="1034134"/>
              <a:ext cx="364892" cy="375117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222697" y="4465609"/>
            <a:ext cx="749493" cy="1093965"/>
            <a:chOff x="7472392" y="657455"/>
            <a:chExt cx="685803" cy="1030130"/>
          </a:xfrm>
        </p:grpSpPr>
        <p:sp>
          <p:nvSpPr>
            <p:cNvPr id="54" name="Rounded Rectangle 53"/>
            <p:cNvSpPr/>
            <p:nvPr/>
          </p:nvSpPr>
          <p:spPr>
            <a:xfrm>
              <a:off x="7472392" y="657455"/>
              <a:ext cx="685803" cy="10301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art 54"/>
            <p:cNvSpPr/>
            <p:nvPr/>
          </p:nvSpPr>
          <p:spPr>
            <a:xfrm>
              <a:off x="7627130" y="1034134"/>
              <a:ext cx="364892" cy="375117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776182" y="5764035"/>
            <a:ext cx="749493" cy="1093965"/>
            <a:chOff x="7472392" y="657455"/>
            <a:chExt cx="685803" cy="1030130"/>
          </a:xfrm>
        </p:grpSpPr>
        <p:sp>
          <p:nvSpPr>
            <p:cNvPr id="57" name="Rounded Rectangle 56"/>
            <p:cNvSpPr/>
            <p:nvPr/>
          </p:nvSpPr>
          <p:spPr>
            <a:xfrm>
              <a:off x="7472392" y="657455"/>
              <a:ext cx="685803" cy="10301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art 57"/>
            <p:cNvSpPr/>
            <p:nvPr/>
          </p:nvSpPr>
          <p:spPr>
            <a:xfrm>
              <a:off x="7627130" y="1034134"/>
              <a:ext cx="364892" cy="375117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9407462" y="5764034"/>
            <a:ext cx="749493" cy="1093965"/>
            <a:chOff x="7472392" y="657455"/>
            <a:chExt cx="685803" cy="1030130"/>
          </a:xfrm>
        </p:grpSpPr>
        <p:sp>
          <p:nvSpPr>
            <p:cNvPr id="60" name="Rounded Rectangle 59"/>
            <p:cNvSpPr/>
            <p:nvPr/>
          </p:nvSpPr>
          <p:spPr>
            <a:xfrm>
              <a:off x="7472392" y="657455"/>
              <a:ext cx="685803" cy="10301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art 60"/>
            <p:cNvSpPr/>
            <p:nvPr/>
          </p:nvSpPr>
          <p:spPr>
            <a:xfrm>
              <a:off x="7627130" y="1034134"/>
              <a:ext cx="364892" cy="375117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0227783" y="5764034"/>
            <a:ext cx="749493" cy="1093965"/>
            <a:chOff x="7472392" y="657455"/>
            <a:chExt cx="685803" cy="1030130"/>
          </a:xfrm>
        </p:grpSpPr>
        <p:sp>
          <p:nvSpPr>
            <p:cNvPr id="63" name="Rounded Rectangle 62"/>
            <p:cNvSpPr/>
            <p:nvPr/>
          </p:nvSpPr>
          <p:spPr>
            <a:xfrm>
              <a:off x="7472392" y="657455"/>
              <a:ext cx="685803" cy="10301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art 63"/>
            <p:cNvSpPr/>
            <p:nvPr/>
          </p:nvSpPr>
          <p:spPr>
            <a:xfrm>
              <a:off x="7627130" y="1034134"/>
              <a:ext cx="364892" cy="375117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1037825" y="5762735"/>
            <a:ext cx="749493" cy="1093965"/>
            <a:chOff x="7472392" y="657455"/>
            <a:chExt cx="685803" cy="1030130"/>
          </a:xfrm>
        </p:grpSpPr>
        <p:sp>
          <p:nvSpPr>
            <p:cNvPr id="66" name="Rounded Rectangle 65"/>
            <p:cNvSpPr/>
            <p:nvPr/>
          </p:nvSpPr>
          <p:spPr>
            <a:xfrm>
              <a:off x="7472392" y="657455"/>
              <a:ext cx="685803" cy="10301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art 66"/>
            <p:cNvSpPr/>
            <p:nvPr/>
          </p:nvSpPr>
          <p:spPr>
            <a:xfrm>
              <a:off x="7627130" y="1034134"/>
              <a:ext cx="364892" cy="375117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687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c3bcf1e3-5e9c-4ced-81b3-941f80fd8a1e"/>
  <p:tag name="TPVERSION" val="8"/>
  <p:tag name="TPFULLVERSION" val="8.9.1.2"/>
  <p:tag name="PPTVERSION" val="16"/>
  <p:tag name="TPOS" val="2"/>
  <p:tag name="TPLASTSAVEVERSION" val="6.4 PC"/>
</p:tagLst>
</file>

<file path=ppt/theme/theme1.xml><?xml version="1.0" encoding="utf-8"?>
<a:theme xmlns:a="http://schemas.openxmlformats.org/drawingml/2006/main" name="EMCIS Theme_">
  <a:themeElements>
    <a:clrScheme name="School of Mines Colors">
      <a:dk1>
        <a:srgbClr val="21314D"/>
      </a:dk1>
      <a:lt1>
        <a:srgbClr val="B2B4B3"/>
      </a:lt1>
      <a:dk2>
        <a:srgbClr val="263F6A"/>
      </a:dk2>
      <a:lt2>
        <a:srgbClr val="92A2BD"/>
      </a:lt2>
      <a:accent1>
        <a:srgbClr val="D2492A"/>
      </a:accent1>
      <a:accent2>
        <a:srgbClr val="CED5DD"/>
      </a:accent2>
      <a:accent3>
        <a:srgbClr val="8B8D8E"/>
      </a:accent3>
      <a:accent4>
        <a:srgbClr val="FFFFFF"/>
      </a:accent4>
      <a:accent5>
        <a:srgbClr val="000000"/>
      </a:accent5>
      <a:accent6>
        <a:srgbClr val="D2492A"/>
      </a:accent6>
      <a:hlink>
        <a:srgbClr val="21314D"/>
      </a:hlink>
      <a:folHlink>
        <a:srgbClr val="D2492A"/>
      </a:folHlink>
    </a:clrScheme>
    <a:fontScheme name="Mines Alternate (Montserrat)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141CEEA-8573-448C-8ECD-EF78B5B61475}" vid="{130EB677-FEFC-4966-B574-812A779571E3}"/>
    </a:ext>
  </a:extLst>
</a:theme>
</file>

<file path=ppt/theme/theme2.xml><?xml version="1.0" encoding="utf-8"?>
<a:theme xmlns:a="http://schemas.openxmlformats.org/drawingml/2006/main" name="Custom Design">
  <a:themeElements>
    <a:clrScheme name="School of Mines Colors">
      <a:dk1>
        <a:srgbClr val="21314D"/>
      </a:dk1>
      <a:lt1>
        <a:srgbClr val="B2B4B3"/>
      </a:lt1>
      <a:dk2>
        <a:srgbClr val="263F6A"/>
      </a:dk2>
      <a:lt2>
        <a:srgbClr val="92A2BD"/>
      </a:lt2>
      <a:accent1>
        <a:srgbClr val="D2492A"/>
      </a:accent1>
      <a:accent2>
        <a:srgbClr val="CED5DD"/>
      </a:accent2>
      <a:accent3>
        <a:srgbClr val="8B8D8E"/>
      </a:accent3>
      <a:accent4>
        <a:srgbClr val="FFFFFF"/>
      </a:accent4>
      <a:accent5>
        <a:srgbClr val="000000"/>
      </a:accent5>
      <a:accent6>
        <a:srgbClr val="D2492A"/>
      </a:accent6>
      <a:hlink>
        <a:srgbClr val="21314D"/>
      </a:hlink>
      <a:folHlink>
        <a:srgbClr val="D2492A"/>
      </a:folHlink>
    </a:clrScheme>
    <a:fontScheme name="Mines Alternate (Montserrat)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141CEEA-8573-448C-8ECD-EF78B5B61475}" vid="{AFD1DE7E-0AD9-4D8D-AD72-F2D30CD2BAB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EMCIS Template_2021</Template>
  <TotalTime>968</TotalTime>
  <Words>417</Words>
  <Application>Microsoft Office PowerPoint</Application>
  <PresentationFormat>Widescreen</PresentationFormat>
  <Paragraphs>74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Montserrat</vt:lpstr>
      <vt:lpstr>Verdana</vt:lpstr>
      <vt:lpstr>EMCIS Theme_</vt:lpstr>
      <vt:lpstr>Custom Design</vt:lpstr>
      <vt:lpstr>Hierarchy of Controls</vt:lpstr>
      <vt:lpstr>Scenario</vt:lpstr>
      <vt:lpstr>Hierarchy of Controls Cards</vt:lpstr>
      <vt:lpstr>PowerPoint Presentation</vt:lpstr>
      <vt:lpstr>Engulfment Fatality</vt:lpstr>
      <vt:lpstr>Hierarchy of Controls Cards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Accident Prevention</dc:title>
  <dc:creator>KR VAULT</dc:creator>
  <cp:lastModifiedBy>David Lauriski</cp:lastModifiedBy>
  <cp:revision>61</cp:revision>
  <cp:lastPrinted>2021-01-12T18:16:31Z</cp:lastPrinted>
  <dcterms:created xsi:type="dcterms:W3CDTF">2020-12-02T17:58:55Z</dcterms:created>
  <dcterms:modified xsi:type="dcterms:W3CDTF">2022-12-13T18:00:31Z</dcterms:modified>
</cp:coreProperties>
</file>